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3" r:id="rId9"/>
    <p:sldId id="264" r:id="rId10"/>
    <p:sldId id="265" r:id="rId11"/>
    <p:sldId id="261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4"/>
    <p:restoredTop sz="94794"/>
  </p:normalViewPr>
  <p:slideViewPr>
    <p:cSldViewPr snapToGrid="0" snapToObjects="1">
      <p:cViewPr varScale="1">
        <p:scale>
          <a:sx n="90" d="100"/>
          <a:sy n="90" d="100"/>
        </p:scale>
        <p:origin x="7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>
  <p:cSld name="Otsikkodia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0" y="-10978"/>
            <a:ext cx="12192000" cy="6868978"/>
          </a:xfrm>
          <a:prstGeom prst="rect">
            <a:avLst/>
          </a:prstGeom>
          <a:solidFill>
            <a:srgbClr val="F175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957493" y="268827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71801" y="695155"/>
            <a:ext cx="6273800" cy="1927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Otsikko ja sisältö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-10978"/>
            <a:ext cx="12192000" cy="1657350"/>
          </a:xfrm>
          <a:prstGeom prst="rect">
            <a:avLst/>
          </a:prstGeom>
          <a:solidFill>
            <a:srgbClr val="F175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74469" y="154914"/>
            <a:ext cx="796596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309796" y="2953791"/>
            <a:ext cx="4948774" cy="3223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753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753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753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753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753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01075" y="292483"/>
            <a:ext cx="3419475" cy="10504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3"/>
          <p:cNvCxnSpPr/>
          <p:nvPr/>
        </p:nvCxnSpPr>
        <p:spPr>
          <a:xfrm>
            <a:off x="374469" y="2547620"/>
            <a:ext cx="2220685" cy="0"/>
          </a:xfrm>
          <a:prstGeom prst="straightConnector1">
            <a:avLst/>
          </a:prstGeom>
          <a:noFill/>
          <a:ln w="66675" cap="flat" cmpd="sng">
            <a:solidFill>
              <a:srgbClr val="F1753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" name="Google Shape;21;p3"/>
          <p:cNvCxnSpPr/>
          <p:nvPr/>
        </p:nvCxnSpPr>
        <p:spPr>
          <a:xfrm>
            <a:off x="5996441" y="2547620"/>
            <a:ext cx="2220685" cy="0"/>
          </a:xfrm>
          <a:prstGeom prst="straightConnector1">
            <a:avLst/>
          </a:prstGeom>
          <a:noFill/>
          <a:ln w="66675" cap="flat" cmpd="sng">
            <a:solidFill>
              <a:srgbClr val="F1753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" name="Google Shape;22;p3"/>
          <p:cNvSpPr txBox="1">
            <a:spLocks noGrp="1"/>
          </p:cNvSpPr>
          <p:nvPr>
            <p:ph type="body" idx="2"/>
          </p:nvPr>
        </p:nvSpPr>
        <p:spPr>
          <a:xfrm>
            <a:off x="5983949" y="2953791"/>
            <a:ext cx="4958871" cy="3223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7530"/>
              </a:buClr>
              <a:buSzPts val="2800"/>
              <a:buFont typeface="Arial"/>
              <a:buAutoNum type="arabicPeriod"/>
              <a:defRPr sz="28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7530"/>
              </a:buClr>
              <a:buSzPts val="2400"/>
              <a:buFont typeface="Arial"/>
              <a:buAutoNum type="arabicPeriod"/>
              <a:defRPr sz="24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7530"/>
              </a:buClr>
              <a:buSzPts val="2000"/>
              <a:buFont typeface="Arial"/>
              <a:buAutoNum type="arabicPeriod"/>
              <a:defRPr sz="20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7530"/>
              </a:buClr>
              <a:buSzPts val="1800"/>
              <a:buFont typeface="Arial"/>
              <a:buAutoNum type="arabicPeriod"/>
              <a:defRPr sz="18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7530"/>
              </a:buClr>
              <a:buSzPts val="1800"/>
              <a:buFont typeface="Arial"/>
              <a:buAutoNum type="arabicPeriod"/>
              <a:defRPr sz="18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3"/>
          </p:nvPr>
        </p:nvSpPr>
        <p:spPr>
          <a:xfrm>
            <a:off x="374469" y="1891978"/>
            <a:ext cx="4194748" cy="498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777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4"/>
          </p:nvPr>
        </p:nvSpPr>
        <p:spPr>
          <a:xfrm>
            <a:off x="5996441" y="1891978"/>
            <a:ext cx="4194748" cy="498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777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tsikko ja sisältö">
  <p:cSld name="2_Otsikko ja sisältö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4"/>
          <p:cNvGrpSpPr/>
          <p:nvPr/>
        </p:nvGrpSpPr>
        <p:grpSpPr>
          <a:xfrm>
            <a:off x="3365500" y="1814286"/>
            <a:ext cx="5461000" cy="5043714"/>
            <a:chOff x="2982912" y="1718370"/>
            <a:chExt cx="5461000" cy="5043714"/>
          </a:xfrm>
        </p:grpSpPr>
        <p:pic>
          <p:nvPicPr>
            <p:cNvPr id="27" name="Google Shape;27;p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298825" y="1814286"/>
              <a:ext cx="4829175" cy="48518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Google Shape;28;p4"/>
            <p:cNvSpPr/>
            <p:nvPr/>
          </p:nvSpPr>
          <p:spPr>
            <a:xfrm>
              <a:off x="2982912" y="1718370"/>
              <a:ext cx="5461000" cy="5043714"/>
            </a:xfrm>
            <a:prstGeom prst="rect">
              <a:avLst/>
            </a:prstGeom>
            <a:solidFill>
              <a:schemeClr val="lt1">
                <a:alpha val="8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9;p4"/>
          <p:cNvSpPr/>
          <p:nvPr/>
        </p:nvSpPr>
        <p:spPr>
          <a:xfrm>
            <a:off x="0" y="-10978"/>
            <a:ext cx="12192000" cy="1657350"/>
          </a:xfrm>
          <a:prstGeom prst="rect">
            <a:avLst/>
          </a:prstGeom>
          <a:solidFill>
            <a:srgbClr val="F175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374469" y="154914"/>
            <a:ext cx="796596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309796" y="2953791"/>
            <a:ext cx="4948774" cy="3223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753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753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753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753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753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01075" y="292483"/>
            <a:ext cx="3419475" cy="10504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" name="Google Shape;33;p4"/>
          <p:cNvCxnSpPr/>
          <p:nvPr/>
        </p:nvCxnSpPr>
        <p:spPr>
          <a:xfrm>
            <a:off x="374469" y="2547620"/>
            <a:ext cx="2220685" cy="0"/>
          </a:xfrm>
          <a:prstGeom prst="straightConnector1">
            <a:avLst/>
          </a:prstGeom>
          <a:noFill/>
          <a:ln w="66675" cap="flat" cmpd="sng">
            <a:solidFill>
              <a:srgbClr val="F1753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" name="Google Shape;34;p4"/>
          <p:cNvCxnSpPr/>
          <p:nvPr/>
        </p:nvCxnSpPr>
        <p:spPr>
          <a:xfrm>
            <a:off x="5996441" y="2547620"/>
            <a:ext cx="2220685" cy="0"/>
          </a:xfrm>
          <a:prstGeom prst="straightConnector1">
            <a:avLst/>
          </a:prstGeom>
          <a:noFill/>
          <a:ln w="66675" cap="flat" cmpd="sng">
            <a:solidFill>
              <a:srgbClr val="F1753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" name="Google Shape;35;p4"/>
          <p:cNvSpPr txBox="1">
            <a:spLocks noGrp="1"/>
          </p:cNvSpPr>
          <p:nvPr>
            <p:ph type="body" idx="2"/>
          </p:nvPr>
        </p:nvSpPr>
        <p:spPr>
          <a:xfrm>
            <a:off x="5983949" y="2953791"/>
            <a:ext cx="4958871" cy="3223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753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753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753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753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753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3"/>
          </p:nvPr>
        </p:nvSpPr>
        <p:spPr>
          <a:xfrm>
            <a:off x="374469" y="1891978"/>
            <a:ext cx="4194748" cy="498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777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4"/>
          </p:nvPr>
        </p:nvSpPr>
        <p:spPr>
          <a:xfrm>
            <a:off x="5996441" y="1891978"/>
            <a:ext cx="4194748" cy="498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777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tsikko ja sisältö">
  <p:cSld name="1_Otsikko ja sisältö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>
            <a:off x="0" y="-10978"/>
            <a:ext cx="12192000" cy="1657350"/>
          </a:xfrm>
          <a:prstGeom prst="rect">
            <a:avLst/>
          </a:prstGeom>
          <a:solidFill>
            <a:srgbClr val="F175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374469" y="154914"/>
            <a:ext cx="796596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309795" y="2953791"/>
            <a:ext cx="11390027" cy="3223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753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753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753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753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753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01075" y="292483"/>
            <a:ext cx="3419475" cy="10504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" name="Google Shape;43;p5"/>
          <p:cNvCxnSpPr/>
          <p:nvPr/>
        </p:nvCxnSpPr>
        <p:spPr>
          <a:xfrm>
            <a:off x="374469" y="2547620"/>
            <a:ext cx="2220685" cy="0"/>
          </a:xfrm>
          <a:prstGeom prst="straightConnector1">
            <a:avLst/>
          </a:prstGeom>
          <a:noFill/>
          <a:ln w="66675" cap="flat" cmpd="sng">
            <a:solidFill>
              <a:srgbClr val="F1753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" name="Google Shape;44;p5"/>
          <p:cNvSpPr txBox="1">
            <a:spLocks noGrp="1"/>
          </p:cNvSpPr>
          <p:nvPr>
            <p:ph type="body" idx="2"/>
          </p:nvPr>
        </p:nvSpPr>
        <p:spPr>
          <a:xfrm>
            <a:off x="374469" y="1891978"/>
            <a:ext cx="4194748" cy="498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777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Otsikko ja sisältö">
  <p:cSld name="3_Otsikko ja sisältö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6"/>
          <p:cNvGrpSpPr/>
          <p:nvPr/>
        </p:nvGrpSpPr>
        <p:grpSpPr>
          <a:xfrm>
            <a:off x="3365500" y="1814286"/>
            <a:ext cx="5461000" cy="5043714"/>
            <a:chOff x="2982912" y="1718370"/>
            <a:chExt cx="5461000" cy="5043714"/>
          </a:xfrm>
        </p:grpSpPr>
        <p:pic>
          <p:nvPicPr>
            <p:cNvPr id="47" name="Google Shape;47;p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298825" y="1814286"/>
              <a:ext cx="4829175" cy="48518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" name="Google Shape;48;p6"/>
            <p:cNvSpPr/>
            <p:nvPr/>
          </p:nvSpPr>
          <p:spPr>
            <a:xfrm>
              <a:off x="2982912" y="1718370"/>
              <a:ext cx="5461000" cy="5043714"/>
            </a:xfrm>
            <a:prstGeom prst="rect">
              <a:avLst/>
            </a:prstGeom>
            <a:solidFill>
              <a:schemeClr val="lt1">
                <a:alpha val="8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6"/>
          <p:cNvSpPr/>
          <p:nvPr/>
        </p:nvSpPr>
        <p:spPr>
          <a:xfrm>
            <a:off x="0" y="-10978"/>
            <a:ext cx="12192000" cy="1657350"/>
          </a:xfrm>
          <a:prstGeom prst="rect">
            <a:avLst/>
          </a:prstGeom>
          <a:solidFill>
            <a:srgbClr val="F175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374469" y="154914"/>
            <a:ext cx="796596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1"/>
          </p:nvPr>
        </p:nvSpPr>
        <p:spPr>
          <a:xfrm>
            <a:off x="309795" y="2953791"/>
            <a:ext cx="11390027" cy="3223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753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753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753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753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753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2" name="Google Shape;5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01075" y="292483"/>
            <a:ext cx="3419475" cy="10504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6"/>
          <p:cNvCxnSpPr/>
          <p:nvPr/>
        </p:nvCxnSpPr>
        <p:spPr>
          <a:xfrm>
            <a:off x="374469" y="2547620"/>
            <a:ext cx="2220685" cy="0"/>
          </a:xfrm>
          <a:prstGeom prst="straightConnector1">
            <a:avLst/>
          </a:prstGeom>
          <a:noFill/>
          <a:ln w="66675" cap="flat" cmpd="sng">
            <a:solidFill>
              <a:srgbClr val="F1753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4" name="Google Shape;54;p6"/>
          <p:cNvSpPr txBox="1">
            <a:spLocks noGrp="1"/>
          </p:cNvSpPr>
          <p:nvPr>
            <p:ph type="body" idx="2"/>
          </p:nvPr>
        </p:nvSpPr>
        <p:spPr>
          <a:xfrm>
            <a:off x="374469" y="1891978"/>
            <a:ext cx="4194748" cy="498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777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777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>
  <p:cSld name="Osan ylätunnist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/>
          <p:nvPr/>
        </p:nvSpPr>
        <p:spPr>
          <a:xfrm>
            <a:off x="0" y="-10978"/>
            <a:ext cx="12192000" cy="6868978"/>
          </a:xfrm>
          <a:prstGeom prst="rect">
            <a:avLst/>
          </a:prstGeom>
          <a:solidFill>
            <a:srgbClr val="F175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71801" y="695155"/>
            <a:ext cx="6273800" cy="192724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 txBox="1"/>
          <p:nvPr/>
        </p:nvSpPr>
        <p:spPr>
          <a:xfrm>
            <a:off x="4370615" y="2920014"/>
            <a:ext cx="5597843" cy="3490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fi-FI"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Yliopistokatu 2, PL 111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fi-FI"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80101, JOENSUU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fi-FI"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Y-tunnus 2289035-8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fi-FI"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optimi@optimiry.fi</a:t>
            </a: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3753503" y="5183672"/>
            <a:ext cx="384466" cy="297651"/>
          </a:xfrm>
          <a:custGeom>
            <a:avLst/>
            <a:gdLst/>
            <a:ahLst/>
            <a:cxnLst/>
            <a:rect l="l" t="t" r="r" b="b"/>
            <a:pathLst>
              <a:path w="75" h="58" extrusionOk="0">
                <a:moveTo>
                  <a:pt x="71" y="58"/>
                </a:moveTo>
                <a:cubicBezTo>
                  <a:pt x="4" y="58"/>
                  <a:pt x="4" y="58"/>
                  <a:pt x="4" y="58"/>
                </a:cubicBezTo>
                <a:cubicBezTo>
                  <a:pt x="2" y="58"/>
                  <a:pt x="0" y="56"/>
                  <a:pt x="0" y="54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3" y="0"/>
                  <a:pt x="75" y="2"/>
                  <a:pt x="75" y="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6"/>
                  <a:pt x="73" y="58"/>
                  <a:pt x="71" y="58"/>
                </a:cubicBezTo>
                <a:close/>
                <a:moveTo>
                  <a:pt x="8" y="50"/>
                </a:moveTo>
                <a:cubicBezTo>
                  <a:pt x="67" y="50"/>
                  <a:pt x="67" y="50"/>
                  <a:pt x="67" y="50"/>
                </a:cubicBezTo>
                <a:cubicBezTo>
                  <a:pt x="67" y="16"/>
                  <a:pt x="67" y="16"/>
                  <a:pt x="67" y="16"/>
                </a:cubicBezTo>
                <a:cubicBezTo>
                  <a:pt x="39" y="38"/>
                  <a:pt x="39" y="38"/>
                  <a:pt x="39" y="38"/>
                </a:cubicBezTo>
                <a:cubicBezTo>
                  <a:pt x="38" y="39"/>
                  <a:pt x="36" y="39"/>
                  <a:pt x="35" y="38"/>
                </a:cubicBezTo>
                <a:cubicBezTo>
                  <a:pt x="8" y="17"/>
                  <a:pt x="8" y="17"/>
                  <a:pt x="8" y="17"/>
                </a:cubicBezTo>
                <a:lnTo>
                  <a:pt x="8" y="50"/>
                </a:lnTo>
                <a:close/>
                <a:moveTo>
                  <a:pt x="9" y="8"/>
                </a:moveTo>
                <a:cubicBezTo>
                  <a:pt x="37" y="30"/>
                  <a:pt x="37" y="30"/>
                  <a:pt x="37" y="30"/>
                </a:cubicBezTo>
                <a:cubicBezTo>
                  <a:pt x="65" y="8"/>
                  <a:pt x="65" y="8"/>
                  <a:pt x="65" y="8"/>
                </a:cubicBezTo>
                <a:lnTo>
                  <a:pt x="9" y="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3819692" y="3098502"/>
            <a:ext cx="251143" cy="409269"/>
          </a:xfrm>
          <a:custGeom>
            <a:avLst/>
            <a:gdLst/>
            <a:ahLst/>
            <a:cxnLst/>
            <a:rect l="l" t="t" r="r" b="b"/>
            <a:pathLst>
              <a:path w="49" h="80" extrusionOk="0">
                <a:moveTo>
                  <a:pt x="42" y="7"/>
                </a:moveTo>
                <a:cubicBezTo>
                  <a:pt x="37" y="3"/>
                  <a:pt x="31" y="0"/>
                  <a:pt x="25" y="0"/>
                </a:cubicBezTo>
                <a:cubicBezTo>
                  <a:pt x="18" y="0"/>
                  <a:pt x="12" y="3"/>
                  <a:pt x="8" y="7"/>
                </a:cubicBezTo>
                <a:cubicBezTo>
                  <a:pt x="3" y="12"/>
                  <a:pt x="0" y="18"/>
                  <a:pt x="0" y="24"/>
                </a:cubicBezTo>
                <a:cubicBezTo>
                  <a:pt x="0" y="30"/>
                  <a:pt x="2" y="35"/>
                  <a:pt x="4" y="39"/>
                </a:cubicBezTo>
                <a:cubicBezTo>
                  <a:pt x="8" y="45"/>
                  <a:pt x="12" y="49"/>
                  <a:pt x="16" y="55"/>
                </a:cubicBezTo>
                <a:cubicBezTo>
                  <a:pt x="20" y="61"/>
                  <a:pt x="23" y="68"/>
                  <a:pt x="23" y="80"/>
                </a:cubicBezTo>
                <a:cubicBezTo>
                  <a:pt x="27" y="80"/>
                  <a:pt x="27" y="80"/>
                  <a:pt x="27" y="80"/>
                </a:cubicBezTo>
                <a:cubicBezTo>
                  <a:pt x="27" y="64"/>
                  <a:pt x="32" y="56"/>
                  <a:pt x="37" y="49"/>
                </a:cubicBezTo>
                <a:cubicBezTo>
                  <a:pt x="40" y="46"/>
                  <a:pt x="43" y="43"/>
                  <a:pt x="45" y="39"/>
                </a:cubicBezTo>
                <a:cubicBezTo>
                  <a:pt x="48" y="35"/>
                  <a:pt x="49" y="30"/>
                  <a:pt x="49" y="24"/>
                </a:cubicBezTo>
                <a:cubicBezTo>
                  <a:pt x="49" y="18"/>
                  <a:pt x="46" y="12"/>
                  <a:pt x="42" y="7"/>
                </a:cubicBezTo>
                <a:close/>
                <a:moveTo>
                  <a:pt x="25" y="37"/>
                </a:moveTo>
                <a:cubicBezTo>
                  <a:pt x="18" y="37"/>
                  <a:pt x="13" y="31"/>
                  <a:pt x="13" y="25"/>
                </a:cubicBezTo>
                <a:cubicBezTo>
                  <a:pt x="13" y="19"/>
                  <a:pt x="18" y="14"/>
                  <a:pt x="25" y="14"/>
                </a:cubicBezTo>
                <a:cubicBezTo>
                  <a:pt x="31" y="14"/>
                  <a:pt x="36" y="19"/>
                  <a:pt x="36" y="25"/>
                </a:cubicBezTo>
                <a:cubicBezTo>
                  <a:pt x="36" y="31"/>
                  <a:pt x="31" y="37"/>
                  <a:pt x="25" y="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9415" y="4372177"/>
            <a:ext cx="411695" cy="411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A386147F-792B-AA4C-A693-A10341F40EC4}"/>
              </a:ext>
            </a:extLst>
          </p:cNvPr>
          <p:cNvSpPr/>
          <p:nvPr/>
        </p:nvSpPr>
        <p:spPr>
          <a:xfrm>
            <a:off x="1" y="3039035"/>
            <a:ext cx="12192000" cy="3818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7BA8831C-D67D-1849-94D9-4EB326C44087}"/>
              </a:ext>
            </a:extLst>
          </p:cNvPr>
          <p:cNvSpPr/>
          <p:nvPr/>
        </p:nvSpPr>
        <p:spPr>
          <a:xfrm>
            <a:off x="2425396" y="4025187"/>
            <a:ext cx="7879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GRAAFINEN OHJEISTO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8D115E1-B792-954B-99B3-842DEED01262}"/>
              </a:ext>
            </a:extLst>
          </p:cNvPr>
          <p:cNvSpPr txBox="1"/>
          <p:nvPr/>
        </p:nvSpPr>
        <p:spPr>
          <a:xfrm>
            <a:off x="4593516" y="4948517"/>
            <a:ext cx="3738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/>
              <a:t>20.2.2019</a:t>
            </a:r>
            <a:endParaRPr lang="fi-FI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EF80FC-58EC-054A-BDA2-228EF610C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AF02156-F4B2-BA45-BA78-BB748F1FAA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CE991E7-6704-434F-99AD-0B2D0569DCB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25340793-5D56-F443-81F2-53E367F0AF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BABA53C-6C34-B041-985C-3ED24350738C}"/>
              </a:ext>
            </a:extLst>
          </p:cNvPr>
          <p:cNvSpPr txBox="1"/>
          <p:nvPr/>
        </p:nvSpPr>
        <p:spPr>
          <a:xfrm>
            <a:off x="4724400" y="37326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1.5. TUNNUSVARIAATIOT</a:t>
            </a:r>
          </a:p>
        </p:txBody>
      </p:sp>
      <p:pic>
        <p:nvPicPr>
          <p:cNvPr id="8" name="Kuva 7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56780A52-C138-1040-8C98-EB4964E34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05" y="633541"/>
            <a:ext cx="10175790" cy="596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7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body" idx="2"/>
          </p:nvPr>
        </p:nvSpPr>
        <p:spPr>
          <a:xfrm>
            <a:off x="5983949" y="2953791"/>
            <a:ext cx="4958871" cy="3223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7530"/>
              </a:buClr>
              <a:buSzPts val="2800"/>
              <a:buFont typeface="Arial"/>
              <a:buNone/>
            </a:pPr>
            <a:r>
              <a:rPr lang="fi-FI" sz="2500"/>
              <a:t>1.1. Tunnus</a:t>
            </a:r>
            <a:endParaRPr sz="25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7530"/>
              </a:buClr>
              <a:buSzPts val="2800"/>
              <a:buFont typeface="Arial"/>
              <a:buNone/>
            </a:pPr>
            <a:r>
              <a:rPr lang="fi-FI" sz="2500"/>
              <a:t>1.2. Suoja-alue</a:t>
            </a:r>
            <a:endParaRPr sz="25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7530"/>
              </a:buClr>
              <a:buSzPts val="2800"/>
              <a:buFont typeface="Arial"/>
              <a:buNone/>
            </a:pPr>
            <a:r>
              <a:rPr lang="fi-FI" sz="2500"/>
              <a:t>1.3. Värit</a:t>
            </a:r>
            <a:endParaRPr sz="25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7530"/>
              </a:buClr>
              <a:buSzPts val="2800"/>
              <a:buFont typeface="Arial"/>
              <a:buNone/>
            </a:pPr>
            <a:r>
              <a:rPr lang="fi-FI" sz="2500"/>
              <a:t>1.4. Typografia</a:t>
            </a:r>
            <a:endParaRPr sz="25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7530"/>
              </a:buClr>
              <a:buSzPts val="2800"/>
              <a:buFont typeface="Arial"/>
              <a:buNone/>
            </a:pPr>
            <a:r>
              <a:rPr lang="fi-FI" sz="2500"/>
              <a:t>1.5. Väärinkäyttö</a:t>
            </a:r>
            <a:endParaRPr sz="25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7530"/>
              </a:buClr>
              <a:buSzPts val="2800"/>
              <a:buFont typeface="Arial"/>
              <a:buNone/>
            </a:pPr>
            <a:r>
              <a:rPr lang="fi-FI" sz="2500"/>
              <a:t>1.6. Tunnusvariaatiot</a:t>
            </a:r>
            <a:endParaRPr sz="2500"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4"/>
          </p:nvPr>
        </p:nvSpPr>
        <p:spPr>
          <a:xfrm>
            <a:off x="5996441" y="1891978"/>
            <a:ext cx="4194748" cy="498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2800"/>
              <a:buFont typeface="Arial"/>
              <a:buNone/>
            </a:pPr>
            <a:r>
              <a:rPr lang="fi-FI"/>
              <a:t>SISÄLLYSLUETTELO</a:t>
            </a:r>
            <a:endParaRPr sz="2800" b="1" i="0" u="none" strike="noStrike" cap="none">
              <a:solidFill>
                <a:srgbClr val="77777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7777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7777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487FBFD4-BF6A-384B-A49E-4BC21F16AF80}"/>
              </a:ext>
            </a:extLst>
          </p:cNvPr>
          <p:cNvSpPr/>
          <p:nvPr/>
        </p:nvSpPr>
        <p:spPr>
          <a:xfrm>
            <a:off x="244549" y="2286000"/>
            <a:ext cx="2573079" cy="520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A2D3444-2020-7943-9149-CA756D80D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25" y="1292262"/>
            <a:ext cx="5097353" cy="50973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156CBC5D-0A00-814F-A917-DC4A38BEBB05}"/>
              </a:ext>
            </a:extLst>
          </p:cNvPr>
          <p:cNvSpPr/>
          <p:nvPr/>
        </p:nvSpPr>
        <p:spPr>
          <a:xfrm>
            <a:off x="-73701" y="-61835"/>
            <a:ext cx="12265702" cy="6919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1DE0869A-3245-294E-9089-B3EFC5560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496" y="898964"/>
            <a:ext cx="7239000" cy="3365500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0BFEE15C-5C9F-214A-8DB8-D545AE0D3D3A}"/>
              </a:ext>
            </a:extLst>
          </p:cNvPr>
          <p:cNvSpPr txBox="1"/>
          <p:nvPr/>
        </p:nvSpPr>
        <p:spPr>
          <a:xfrm>
            <a:off x="3562659" y="343530"/>
            <a:ext cx="5066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1.1. TUNNUS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757CBFC5-48F1-8E44-AB97-6797D16AAC0E}"/>
              </a:ext>
            </a:extLst>
          </p:cNvPr>
          <p:cNvSpPr txBox="1"/>
          <p:nvPr/>
        </p:nvSpPr>
        <p:spPr>
          <a:xfrm>
            <a:off x="1666871" y="4190010"/>
            <a:ext cx="88582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dirty="0"/>
              <a:t>Optimi ry:n tunnus koostuu kahdesta osasta: valtikkalogosta sekä tekstiosasta. Tekstiosaa ja valtikkalogoa voi käyttää erillään, jos seuraavat tunnusmerkit täyttyvät: asiayhteys on selvä, osat ovat selkeät ja osat voidaan helposti tunnistaa.</a:t>
            </a:r>
          </a:p>
          <a:p>
            <a:pPr algn="just"/>
            <a:endParaRPr lang="fi-FI" dirty="0"/>
          </a:p>
          <a:p>
            <a:pPr algn="just"/>
            <a:r>
              <a:rPr lang="fi-FI" dirty="0"/>
              <a:t>Tunnuksen logossa esiintyy kauppatieteilijöille </a:t>
            </a:r>
            <a:r>
              <a:rPr lang="fi-FI" dirty="0" err="1"/>
              <a:t>ominanen</a:t>
            </a:r>
            <a:r>
              <a:rPr lang="fi-FI" dirty="0"/>
              <a:t> </a:t>
            </a:r>
            <a:r>
              <a:rPr lang="fi-FI" dirty="0" err="1"/>
              <a:t>caduceuksen</a:t>
            </a:r>
            <a:r>
              <a:rPr lang="fi-FI" dirty="0"/>
              <a:t> sauva. Modernissa kuvasymboliikassa </a:t>
            </a:r>
            <a:r>
              <a:rPr lang="fi-FI" dirty="0" err="1"/>
              <a:t>caduceus</a:t>
            </a:r>
            <a:r>
              <a:rPr lang="fi-FI" dirty="0"/>
              <a:t> on kaupan ja talouselämän tunnus.</a:t>
            </a:r>
          </a:p>
          <a:p>
            <a:pPr algn="just"/>
            <a:endParaRPr lang="fi-FI" dirty="0"/>
          </a:p>
          <a:p>
            <a:pPr algn="just"/>
            <a:r>
              <a:rPr lang="fi-FI" dirty="0"/>
              <a:t>Tekstiosa koostuu ainejärjestön nimestä, yliopiston nimestä ja kauppatieteiden opiskelijoista. Selvyyden vuoksi tekstiosassa tuodaan esille myös, että Optimi ry toimii Itä-Suomen Yliopiston Joensuun yksikössä.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8006EE0D-BD29-B44A-9D9B-A42F62BA47D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22FF9D6-5F50-634A-8BA2-CEA11384B6D5}"/>
              </a:ext>
            </a:extLst>
          </p:cNvPr>
          <p:cNvSpPr txBox="1"/>
          <p:nvPr/>
        </p:nvSpPr>
        <p:spPr>
          <a:xfrm>
            <a:off x="4145756" y="342900"/>
            <a:ext cx="3900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1.1. TUNNUS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CCD6E9BC-1C4E-8340-A1DB-BCCA50AB9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050" y="650677"/>
            <a:ext cx="4757737" cy="49702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374469" y="154914"/>
            <a:ext cx="796596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endParaRPr sz="6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>
            <a:off x="309795" y="2953791"/>
            <a:ext cx="11390027" cy="3223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7530"/>
              </a:buClr>
              <a:buSzPts val="2800"/>
              <a:buFont typeface="Arial"/>
              <a:buAutoNum type="arabicPeriod"/>
            </a:pPr>
            <a:r>
              <a:rPr lang="fi-FI" sz="28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</a:t>
            </a:r>
            <a:endParaRPr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7530"/>
              </a:buClr>
              <a:buSzPts val="2800"/>
              <a:buFont typeface="Arial"/>
              <a:buAutoNum type="arabicPeriod"/>
            </a:pPr>
            <a:r>
              <a:rPr lang="fi-FI" sz="28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rPr>
              <a:t>Morbi accumsan justo varius aliquam tempus. Praesent sed </a:t>
            </a:r>
            <a:endParaRPr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7530"/>
              </a:buClr>
              <a:buSzPts val="2800"/>
              <a:buFont typeface="Arial"/>
              <a:buAutoNum type="arabicPeriod"/>
            </a:pPr>
            <a:r>
              <a:rPr lang="fi-FI" sz="28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rPr>
              <a:t>condimentum nisi. Suspendisse nunc dui, auctor at velit sed, </a:t>
            </a:r>
            <a:endParaRPr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7530"/>
              </a:buClr>
              <a:buSzPts val="2800"/>
              <a:buFont typeface="Arial"/>
              <a:buAutoNum type="arabicPeriod"/>
            </a:pPr>
            <a:r>
              <a:rPr lang="fi-FI" sz="28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rPr>
              <a:t>rhoncus bibendum ante. Nunc dapibus massa neque, eu vLorem</a:t>
            </a:r>
            <a:endParaRPr sz="2800" b="0" i="0" u="none" strike="noStrike" cap="none">
              <a:solidFill>
                <a:srgbClr val="77777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7530"/>
              </a:buClr>
              <a:buSzPts val="2800"/>
              <a:buFont typeface="Arial"/>
              <a:buAutoNum type="arabicPeriod"/>
            </a:pPr>
            <a:r>
              <a:rPr lang="fi-FI" sz="2800" b="0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rPr>
              <a:t> ipsum dolor sit amet, consectetur adipiscing elit. Morbi accumsan 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7530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rgbClr val="7777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2"/>
          </p:nvPr>
        </p:nvSpPr>
        <p:spPr>
          <a:xfrm>
            <a:off x="374469" y="1891978"/>
            <a:ext cx="4194748" cy="498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2800"/>
              <a:buFont typeface="Arial"/>
              <a:buNone/>
            </a:pPr>
            <a:r>
              <a:rPr lang="fi-FI" sz="2800" b="1" i="0" u="none" strike="noStrike" cap="none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 sz="2800" b="1" i="0" u="none" strike="noStrike" cap="none">
              <a:solidFill>
                <a:srgbClr val="7777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3FF85895-0CC9-5F49-9E01-43DAFAC9F7D4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57E976D-7D49-0141-AFF1-38E76ECAE9ED}"/>
              </a:ext>
            </a:extLst>
          </p:cNvPr>
          <p:cNvSpPr txBox="1"/>
          <p:nvPr/>
        </p:nvSpPr>
        <p:spPr>
          <a:xfrm>
            <a:off x="4188618" y="263574"/>
            <a:ext cx="3814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1.2. SUOJA-ALUE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DDDFAAF-BC54-434F-9D4E-863EED666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085" y="1471698"/>
            <a:ext cx="7743825" cy="3263782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DA824219-1DA4-4441-989F-25418CA9F1F1}"/>
              </a:ext>
            </a:extLst>
          </p:cNvPr>
          <p:cNvSpPr txBox="1"/>
          <p:nvPr/>
        </p:nvSpPr>
        <p:spPr>
          <a:xfrm>
            <a:off x="2359817" y="4791358"/>
            <a:ext cx="74723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dirty="0"/>
              <a:t>Optimi ry:n tunnukselle on määritelty suoja-alue, joka on tunnusta sijoittaessa jätettävä vapaaksi. Suoja-alueen sisään ei saa laittaa grafiikoita eikä tekstiä. Suoja-alueella taataan Optimi ry:n tunnukselle oikeanlainen näkyvyys ja selkeys.</a:t>
            </a:r>
          </a:p>
          <a:p>
            <a:pPr algn="just"/>
            <a:endParaRPr lang="fi-FI" dirty="0"/>
          </a:p>
          <a:p>
            <a:pPr algn="just"/>
            <a:r>
              <a:rPr lang="fi-FI" dirty="0"/>
              <a:t>Suoja-alue on merkitty katkoviivalla ja rakseilla.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CABD1B-CFF9-9843-B489-8BFCEFCD9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E9AFB07-7367-AA45-8101-8D3C0A58CE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90E5B9A-7C8F-4843-B2C2-3E9E719EFF3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32883A96-792F-1C42-AC52-1A43184DCB09}"/>
              </a:ext>
            </a:extLst>
          </p:cNvPr>
          <p:cNvSpPr/>
          <p:nvPr/>
        </p:nvSpPr>
        <p:spPr>
          <a:xfrm>
            <a:off x="0" y="-14288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6DCD82E-9ABD-6542-B3B2-0DE678318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9440" y="747712"/>
            <a:ext cx="8128000" cy="6096000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7D5D2DEA-1920-2947-8959-1FD120368CD7}"/>
              </a:ext>
            </a:extLst>
          </p:cNvPr>
          <p:cNvSpPr txBox="1"/>
          <p:nvPr/>
        </p:nvSpPr>
        <p:spPr>
          <a:xfrm>
            <a:off x="4960144" y="299309"/>
            <a:ext cx="2271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1.2. SUOJA-ALUE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091C854-1393-BC41-8EFD-DC6E8643F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191" y="299309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2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0EF42E-BD6C-FA41-B253-058BF0882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175EFCF-D3D9-5045-89D8-F50229E709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19D113D-1F69-6B47-8587-0F6F9448993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F4E0F994-2F1B-D144-B58A-15826A4FF264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3D434BA-F4D7-4449-99FC-7E4B50BF7EC9}"/>
              </a:ext>
            </a:extLst>
          </p:cNvPr>
          <p:cNvSpPr txBox="1"/>
          <p:nvPr/>
        </p:nvSpPr>
        <p:spPr>
          <a:xfrm>
            <a:off x="4148577" y="373260"/>
            <a:ext cx="3941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1.3. VÄRIT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C9D19C8C-9D1E-6741-B389-97EC49C6F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226" y="1480477"/>
            <a:ext cx="7359073" cy="332724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A0BED2AA-B0D4-A742-ACFE-F28117C97A20}"/>
              </a:ext>
            </a:extLst>
          </p:cNvPr>
          <p:cNvSpPr txBox="1"/>
          <p:nvPr/>
        </p:nvSpPr>
        <p:spPr>
          <a:xfrm>
            <a:off x="2699693" y="5123008"/>
            <a:ext cx="6980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dirty="0"/>
              <a:t>Optimi ry:n tunnusväri on oranssi, joka on samalla myös ainejärjestön haalareiden väri. Logotunnuksen väri on oranssi ja tarvittaessa valkoinen. Optimi ry:n graafisissa julkaisuissa voidaan käyttää lisäväreinä myös vaaleampaa oranssia ja mustaa.</a:t>
            </a:r>
          </a:p>
        </p:txBody>
      </p:sp>
    </p:spTree>
    <p:extLst>
      <p:ext uri="{BB962C8B-B14F-4D97-AF65-F5344CB8AC3E}">
        <p14:creationId xmlns:p14="http://schemas.microsoft.com/office/powerpoint/2010/main" val="1435529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27D5B6-D870-3640-86D0-CF6A87540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3FF3942-09BE-7340-AC9A-9BC5D36792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2AAB1D3-902C-5F4F-8A21-61F9829C7CD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2882F263-DE4D-3D43-8DC4-FB17FD71E951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8FB56B11-DB37-054B-81F9-AB6ACBFA53E5}"/>
              </a:ext>
            </a:extLst>
          </p:cNvPr>
          <p:cNvSpPr txBox="1"/>
          <p:nvPr/>
        </p:nvSpPr>
        <p:spPr>
          <a:xfrm>
            <a:off x="4100945" y="373260"/>
            <a:ext cx="399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1.4. TYPOGRAFIA</a:t>
            </a:r>
          </a:p>
        </p:txBody>
      </p:sp>
      <p:pic>
        <p:nvPicPr>
          <p:cNvPr id="10" name="Kuva 9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10F38722-3DB5-1845-A7EA-F98FFAAD7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396" y="1107461"/>
            <a:ext cx="8688532" cy="464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77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F01268-9A91-6346-BD21-F69E2066B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F392270-74F9-AA46-832C-47EF4468A2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446221D-DB4D-624E-863B-411F47568A3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96918469-C08E-FB44-8FEA-C5BE5AB6C0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F490C14-ACB9-EF42-8D07-D0151179397A}"/>
              </a:ext>
            </a:extLst>
          </p:cNvPr>
          <p:cNvSpPr txBox="1"/>
          <p:nvPr/>
        </p:nvSpPr>
        <p:spPr>
          <a:xfrm>
            <a:off x="4315692" y="373260"/>
            <a:ext cx="3560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1.5. VÄÄRINKÄYTTÖ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45C84BD-48B3-1E41-848E-971C4D95D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20" y="1365650"/>
            <a:ext cx="4662084" cy="135539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65D3D77-050D-EE4C-845A-351053310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966" y="1398499"/>
            <a:ext cx="5295900" cy="14859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B9B31539-4F76-E64A-84BD-C5CD45446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20" y="3179851"/>
            <a:ext cx="3927754" cy="1491092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C80F4039-3BA8-E74B-80E6-B414E4170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4994" y="2788497"/>
            <a:ext cx="5056210" cy="2273799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D5C35785-4122-F94B-9B73-2FA073B274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197" y="5115586"/>
            <a:ext cx="3886200" cy="1587500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106D0F95-ACD7-7C4D-9E77-2EE969D973C3}"/>
              </a:ext>
            </a:extLst>
          </p:cNvPr>
          <p:cNvSpPr txBox="1"/>
          <p:nvPr/>
        </p:nvSpPr>
        <p:spPr>
          <a:xfrm>
            <a:off x="207712" y="1544772"/>
            <a:ext cx="568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1.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A9BA57B3-75E5-F34C-BCE8-2A028B78E225}"/>
              </a:ext>
            </a:extLst>
          </p:cNvPr>
          <p:cNvSpPr txBox="1"/>
          <p:nvPr/>
        </p:nvSpPr>
        <p:spPr>
          <a:xfrm>
            <a:off x="208124" y="3111239"/>
            <a:ext cx="332690" cy="308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2.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F5F1CD04-7AF8-734C-AAB4-1510EB03AA0A}"/>
              </a:ext>
            </a:extLst>
          </p:cNvPr>
          <p:cNvSpPr txBox="1"/>
          <p:nvPr/>
        </p:nvSpPr>
        <p:spPr>
          <a:xfrm>
            <a:off x="207712" y="5205087"/>
            <a:ext cx="491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3.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E414D011-A843-614D-B85F-555F3E9CA68E}"/>
              </a:ext>
            </a:extLst>
          </p:cNvPr>
          <p:cNvSpPr txBox="1"/>
          <p:nvPr/>
        </p:nvSpPr>
        <p:spPr>
          <a:xfrm>
            <a:off x="6179985" y="1648966"/>
            <a:ext cx="388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4.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40D4BDC5-B421-1848-A5B5-EA5D7653D58F}"/>
              </a:ext>
            </a:extLst>
          </p:cNvPr>
          <p:cNvSpPr txBox="1"/>
          <p:nvPr/>
        </p:nvSpPr>
        <p:spPr>
          <a:xfrm>
            <a:off x="6179985" y="3264763"/>
            <a:ext cx="461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5.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39F4E76D-874E-9249-AFE7-B6741BB8E2A0}"/>
              </a:ext>
            </a:extLst>
          </p:cNvPr>
          <p:cNvSpPr txBox="1"/>
          <p:nvPr/>
        </p:nvSpPr>
        <p:spPr>
          <a:xfrm>
            <a:off x="6484994" y="4941374"/>
            <a:ext cx="57566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i-FI" dirty="0"/>
              <a:t>KALLISTAMINEN</a:t>
            </a:r>
          </a:p>
          <a:p>
            <a:pPr marL="342900" indent="-342900">
              <a:buAutoNum type="arabicPeriod"/>
            </a:pPr>
            <a:r>
              <a:rPr lang="fi-FI" dirty="0"/>
              <a:t>ORANSSIN TUNNUKSEN SIJOITTAMINEN VÄRILLISELLE POHJALLA</a:t>
            </a:r>
          </a:p>
          <a:p>
            <a:pPr marL="342900" indent="-342900">
              <a:buAutoNum type="arabicPeriod"/>
            </a:pPr>
            <a:r>
              <a:rPr lang="fi-FI" dirty="0"/>
              <a:t>LOGON MITTASUHTEEN MUUTTAMINEN TUNNUKSEN VIERESSÄ</a:t>
            </a:r>
          </a:p>
          <a:p>
            <a:pPr marL="342900" indent="-342900">
              <a:buAutoNum type="arabicPeriod"/>
            </a:pPr>
            <a:r>
              <a:rPr lang="fi-FI" dirty="0"/>
              <a:t>LITISTÄMINEN TAI VENYTTÄMINEN</a:t>
            </a:r>
          </a:p>
          <a:p>
            <a:pPr marL="342900" indent="-342900">
              <a:buAutoNum type="arabicPeriod"/>
            </a:pPr>
            <a:r>
              <a:rPr lang="fi-FI" dirty="0"/>
              <a:t>KIRJASINTYYLIN VAIHTAMINEN</a:t>
            </a:r>
          </a:p>
        </p:txBody>
      </p:sp>
    </p:spTree>
    <p:extLst>
      <p:ext uri="{BB962C8B-B14F-4D97-AF65-F5344CB8AC3E}">
        <p14:creationId xmlns:p14="http://schemas.microsoft.com/office/powerpoint/2010/main" val="1402682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293</Words>
  <Application>Microsoft Macintosh PowerPoint</Application>
  <PresentationFormat>Laajakuva</PresentationFormat>
  <Paragraphs>42</Paragraphs>
  <Slides>11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Noto Sans Symbols</vt:lpstr>
      <vt:lpstr>Arial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cp:lastModifiedBy>Lotta Pakarinen</cp:lastModifiedBy>
  <cp:revision>11</cp:revision>
  <dcterms:modified xsi:type="dcterms:W3CDTF">2019-03-01T18:58:08Z</dcterms:modified>
</cp:coreProperties>
</file>